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9" r:id="rId14"/>
    <p:sldId id="267" r:id="rId15"/>
    <p:sldId id="270" r:id="rId16"/>
    <p:sldId id="272" r:id="rId17"/>
    <p:sldId id="274" r:id="rId18"/>
    <p:sldId id="273" r:id="rId19"/>
    <p:sldId id="271" r:id="rId20"/>
    <p:sldId id="275" r:id="rId21"/>
    <p:sldId id="276" r:id="rId22"/>
    <p:sldId id="280" r:id="rId23"/>
    <p:sldId id="277" r:id="rId24"/>
    <p:sldId id="278" r:id="rId25"/>
    <p:sldId id="281" r:id="rId26"/>
    <p:sldId id="282" r:id="rId27"/>
    <p:sldId id="283" r:id="rId28"/>
    <p:sldId id="285" r:id="rId29"/>
    <p:sldId id="279" r:id="rId30"/>
    <p:sldId id="284" r:id="rId3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703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972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3016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303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_tradnl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307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560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9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3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544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022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6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FB88F80-D5E2-CE4F-955F-4CB2B11E28AD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8A6B7CF-3810-5146-9DBF-FA457357BA6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717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 smtClean="0"/>
              <a:t>Responsive</a:t>
            </a:r>
            <a:r>
              <a:rPr lang="es-ES_tradnl" dirty="0" smtClean="0"/>
              <a:t> Web </a:t>
            </a:r>
            <a:r>
              <a:rPr lang="es-ES_tradnl" dirty="0" err="1" smtClean="0"/>
              <a:t>Design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952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914400"/>
            <a:ext cx="9017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8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Layouts</a:t>
            </a:r>
            <a:r>
              <a:rPr lang="es-ES_tradnl" dirty="0" smtClean="0"/>
              <a:t> flexibles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45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962790" y="420160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smtClean="0"/>
              <a:t>￼</a:t>
            </a:r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934656"/>
            <a:ext cx="5402421" cy="40518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78" y="1934656"/>
            <a:ext cx="5371444" cy="4051816"/>
          </a:xfrm>
          <a:prstGeom prst="rect">
            <a:avLst/>
          </a:prstGeom>
        </p:spPr>
      </p:pic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 de </a:t>
            </a:r>
            <a:r>
              <a:rPr lang="es-ES_tradnl" dirty="0" err="1" smtClean="0"/>
              <a:t>layout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9263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GRID View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 pagina es dividida en filas y columnas (por lo general 12 columnas)</a:t>
            </a:r>
          </a:p>
          <a:p>
            <a:r>
              <a:rPr lang="es-ES_tradnl" dirty="0" smtClean="0"/>
              <a:t>Permite ubicar los elementos mas fácilmente</a:t>
            </a:r>
          </a:p>
          <a:p>
            <a:r>
              <a:rPr lang="es-ES_tradnl" dirty="0" smtClean="0"/>
              <a:t>Pixeles NO!</a:t>
            </a:r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253" y="3432142"/>
            <a:ext cx="5539709" cy="30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1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Grid</a:t>
            </a:r>
            <a:r>
              <a:rPr lang="es-ES_tradnl" dirty="0" smtClean="0"/>
              <a:t> VIEW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10" y="2093976"/>
            <a:ext cx="807652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Media </a:t>
            </a:r>
            <a:r>
              <a:rPr lang="es-ES_tradnl" dirty="0" err="1" smtClean="0"/>
              <a:t>Queries</a:t>
            </a:r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8376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Problemas en </a:t>
            </a:r>
            <a:r>
              <a:rPr lang="es-ES_tradnl" dirty="0" err="1" smtClean="0"/>
              <a:t>layouts</a:t>
            </a:r>
            <a:r>
              <a:rPr lang="es-ES_tradnl" dirty="0" smtClean="0"/>
              <a:t> flexibles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sz="2400" dirty="0" smtClean="0"/>
              <a:t>Imágenes </a:t>
            </a:r>
            <a:r>
              <a:rPr lang="es-ES_tradnl" sz="2400" dirty="0"/>
              <a:t>irreconocibles </a:t>
            </a:r>
            <a:r>
              <a:rPr lang="es-ES_tradnl" sz="2400" dirty="0" smtClean="0"/>
              <a:t>(por </a:t>
            </a:r>
            <a:r>
              <a:rPr lang="es-ES_tradnl" sz="2400" dirty="0" err="1" smtClean="0"/>
              <a:t>ejem</a:t>
            </a:r>
            <a:r>
              <a:rPr lang="es-ES_tradnl" sz="2400" dirty="0" smtClean="0"/>
              <a:t>: demasiado pequeñas).</a:t>
            </a:r>
          </a:p>
          <a:p>
            <a:pPr>
              <a:lnSpc>
                <a:spcPct val="150000"/>
              </a:lnSpc>
            </a:pPr>
            <a:r>
              <a:rPr lang="es-ES_tradnl" sz="2400" dirty="0" smtClean="0"/>
              <a:t>Márgenes </a:t>
            </a:r>
            <a:r>
              <a:rPr lang="es-ES_tradnl" sz="2400" dirty="0"/>
              <a:t>demasiado </a:t>
            </a:r>
            <a:r>
              <a:rPr lang="es-ES_tradnl" sz="2400" dirty="0" smtClean="0"/>
              <a:t>grandes.</a:t>
            </a:r>
          </a:p>
          <a:p>
            <a:pPr>
              <a:lnSpc>
                <a:spcPct val="150000"/>
              </a:lnSpc>
            </a:pPr>
            <a:r>
              <a:rPr lang="es-ES_tradnl" sz="2400" dirty="0" smtClean="0"/>
              <a:t>Líneas </a:t>
            </a:r>
            <a:r>
              <a:rPr lang="es-ES_tradnl" sz="2400" dirty="0"/>
              <a:t>de texto demasiado cortas (o demasiado largas</a:t>
            </a:r>
            <a:r>
              <a:rPr lang="es-ES_tradnl" sz="2400" dirty="0" smtClean="0"/>
              <a:t>).</a:t>
            </a:r>
          </a:p>
          <a:p>
            <a:pPr>
              <a:lnSpc>
                <a:spcPct val="150000"/>
              </a:lnSpc>
            </a:pPr>
            <a:r>
              <a:rPr lang="es-ES_tradnl" sz="2400" dirty="0" smtClean="0"/>
              <a:t>Elementos </a:t>
            </a:r>
            <a:r>
              <a:rPr lang="es-ES_tradnl" sz="2400" dirty="0"/>
              <a:t>de navegación rotos dificultando legibilidad.</a:t>
            </a:r>
          </a:p>
        </p:txBody>
      </p:sp>
    </p:spTree>
    <p:extLst>
      <p:ext uri="{BB962C8B-B14F-4D97-AF65-F5344CB8AC3E}">
        <p14:creationId xmlns:p14="http://schemas.microsoft.com/office/powerpoint/2010/main" val="1372267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 solución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ES_tradnl" sz="2800" dirty="0" err="1" smtClean="0"/>
              <a:t>Layouts</a:t>
            </a:r>
            <a:r>
              <a:rPr lang="es-ES_tradnl" sz="2800" dirty="0" smtClean="0"/>
              <a:t> Flexibles + media </a:t>
            </a:r>
            <a:r>
              <a:rPr lang="es-ES_tradnl" sz="2800" dirty="0" err="1" smtClean="0"/>
              <a:t>queries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42699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Que son y para que sirven?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_tradnl" sz="2800" dirty="0"/>
              <a:t>Son un robusto mecanismo, creado por la W3C, para identificar no sólo los tipos de media, sino también para inspeccionar las características físicas de los dispositivos y navegadores que </a:t>
            </a:r>
            <a:r>
              <a:rPr lang="es-ES_tradnl" sz="2800" b="1" i="1" dirty="0" err="1"/>
              <a:t>renderizan</a:t>
            </a:r>
            <a:r>
              <a:rPr lang="es-ES_tradnl" sz="2800" dirty="0"/>
              <a:t> el contenido.</a:t>
            </a:r>
          </a:p>
        </p:txBody>
      </p:sp>
    </p:spTree>
    <p:extLst>
      <p:ext uri="{BB962C8B-B14F-4D97-AF65-F5344CB8AC3E}">
        <p14:creationId xmlns:p14="http://schemas.microsoft.com/office/powerpoint/2010/main" val="54095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En que consiste?</a:t>
            </a:r>
            <a:endParaRPr lang="es-ES_tradnl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800" dirty="0" smtClean="0"/>
              <a:t>Básicamente, utiliza </a:t>
            </a:r>
            <a:r>
              <a:rPr lang="es-ES_tradnl" sz="2800" dirty="0"/>
              <a:t>la regla </a:t>
            </a:r>
            <a:r>
              <a:rPr lang="es-ES_tradnl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@media</a:t>
            </a:r>
            <a:r>
              <a:rPr lang="es-ES_tradnl" sz="2800" dirty="0"/>
              <a:t> para incluir un bloque de propiedades de CSS sólo si una determinada condición es verdadera.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9133" b="13480"/>
          <a:stretch/>
        </p:blipFill>
        <p:spPr>
          <a:xfrm>
            <a:off x="3441700" y="3829050"/>
            <a:ext cx="5080000" cy="2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Que es </a:t>
            </a:r>
            <a:r>
              <a:rPr lang="es-ES_tradnl" dirty="0" err="1" smtClean="0"/>
              <a:t>responsive</a:t>
            </a:r>
            <a:r>
              <a:rPr lang="es-ES_tradnl" dirty="0" smtClean="0"/>
              <a:t> web </a:t>
            </a:r>
            <a:r>
              <a:rPr lang="es-ES_tradnl" dirty="0" err="1" smtClean="0"/>
              <a:t>design</a:t>
            </a:r>
            <a:r>
              <a:rPr lang="es-ES_tradnl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s-ES_tradnl" sz="2800" dirty="0" err="1" smtClean="0"/>
              <a:t>Responsive</a:t>
            </a:r>
            <a:r>
              <a:rPr lang="es-ES_tradnl" sz="2800" dirty="0" smtClean="0"/>
              <a:t> </a:t>
            </a:r>
            <a:r>
              <a:rPr lang="es-ES_tradnl" sz="2800" dirty="0"/>
              <a:t>Web </a:t>
            </a:r>
            <a:r>
              <a:rPr lang="es-ES_tradnl" sz="2800" dirty="0" err="1"/>
              <a:t>Design</a:t>
            </a:r>
            <a:r>
              <a:rPr lang="es-ES_tradnl" sz="2800" dirty="0"/>
              <a:t> es la técnica que nos permite crear sitios adaptables a las condiciones del ordenador o dispositivo desde donde se van a acceder</a:t>
            </a:r>
          </a:p>
        </p:txBody>
      </p:sp>
    </p:spTree>
    <p:extLst>
      <p:ext uri="{BB962C8B-B14F-4D97-AF65-F5344CB8AC3E}">
        <p14:creationId xmlns:p14="http://schemas.microsoft.com/office/powerpoint/2010/main" val="1818853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Como se lo utiliza?</a:t>
            </a:r>
            <a:endParaRPr lang="es-ES_tradnl" dirty="0"/>
          </a:p>
        </p:txBody>
      </p:sp>
      <p:sp>
        <p:nvSpPr>
          <p:cNvPr id="6" name="CuadroTexto 5"/>
          <p:cNvSpPr txBox="1"/>
          <p:nvPr/>
        </p:nvSpPr>
        <p:spPr>
          <a:xfrm>
            <a:off x="1221333" y="2409289"/>
            <a:ext cx="49587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@media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body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font-size:100%;</a:t>
            </a:r>
          </a:p>
          <a:p>
            <a:r>
              <a:rPr lang="es-ES_trad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}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21334" y="4306724"/>
            <a:ext cx="103978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&lt;link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rel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stylesheet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href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 media="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(min-width:1024px)" /&gt;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221334" y="5134479"/>
            <a:ext cx="71659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wide.css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s-ES_tradnl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s-ES_trad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and (min-width:1024px);</a:t>
            </a:r>
            <a:endParaRPr lang="es-ES_trad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38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Que se puede detectar?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Width</a:t>
            </a:r>
            <a:endParaRPr lang="es-ES_tradnl" dirty="0" smtClean="0"/>
          </a:p>
          <a:p>
            <a:r>
              <a:rPr lang="es-ES_tradnl" dirty="0" err="1" smtClean="0"/>
              <a:t>Height</a:t>
            </a:r>
            <a:endParaRPr lang="es-ES_tradnl" dirty="0"/>
          </a:p>
          <a:p>
            <a:r>
              <a:rPr lang="es-ES_tradnl" dirty="0" err="1" smtClean="0"/>
              <a:t>device-width</a:t>
            </a:r>
            <a:endParaRPr lang="es-ES_tradnl" dirty="0"/>
          </a:p>
          <a:p>
            <a:r>
              <a:rPr lang="es-ES_tradnl" dirty="0" err="1" smtClean="0"/>
              <a:t>device-height</a:t>
            </a:r>
            <a:endParaRPr lang="es-ES_tradnl" dirty="0"/>
          </a:p>
          <a:p>
            <a:r>
              <a:rPr lang="es-ES_tradnl" dirty="0" err="1" smtClean="0"/>
              <a:t>Orientation</a:t>
            </a:r>
            <a:endParaRPr lang="es-ES_tradnl" dirty="0" smtClean="0"/>
          </a:p>
          <a:p>
            <a:r>
              <a:rPr lang="es-ES_tradnl" dirty="0" smtClean="0"/>
              <a:t>Y muchos otros mas…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189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Mobile </a:t>
            </a:r>
            <a:r>
              <a:rPr lang="es-ES_tradnl" dirty="0" err="1" smtClean="0"/>
              <a:t>first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201" y="1869927"/>
            <a:ext cx="6355693" cy="47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1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 tomar en cuenta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/>
              <a:t>Se añade más código CSS (en </a:t>
            </a:r>
            <a:r>
              <a:rPr lang="es-ES_tradnl" dirty="0" smtClean="0"/>
              <a:t>los dispositivos móviles, </a:t>
            </a:r>
            <a:r>
              <a:rPr lang="es-ES_tradnl" dirty="0"/>
              <a:t>la velocidad importa</a:t>
            </a:r>
            <a:r>
              <a:rPr lang="es-ES_tradnl" dirty="0" smtClean="0"/>
              <a:t>!).</a:t>
            </a:r>
          </a:p>
          <a:p>
            <a:pPr>
              <a:lnSpc>
                <a:spcPct val="150000"/>
              </a:lnSpc>
            </a:pPr>
            <a:r>
              <a:rPr lang="es-ES_tradnl" dirty="0" smtClean="0"/>
              <a:t>Dejar </a:t>
            </a:r>
            <a:r>
              <a:rPr lang="es-ES_tradnl" dirty="0"/>
              <a:t>que el navegador escale las imágenes es una mala </a:t>
            </a:r>
            <a:r>
              <a:rPr lang="es-ES_tradnl" dirty="0" smtClean="0"/>
              <a:t>idea:</a:t>
            </a:r>
          </a:p>
          <a:p>
            <a:pPr lvl="1">
              <a:lnSpc>
                <a:spcPct val="150000"/>
              </a:lnSpc>
            </a:pPr>
            <a:r>
              <a:rPr lang="es-ES_tradnl" dirty="0" smtClean="0"/>
              <a:t>Imágenes </a:t>
            </a:r>
            <a:r>
              <a:rPr lang="es-ES_tradnl" dirty="0"/>
              <a:t>grandes = Grandes ficheros a descargar </a:t>
            </a:r>
            <a:r>
              <a:rPr lang="es-ES_tradnl" dirty="0" smtClean="0"/>
              <a:t>innecesariamente</a:t>
            </a:r>
          </a:p>
          <a:p>
            <a:pPr lvl="1">
              <a:lnSpc>
                <a:spcPct val="150000"/>
              </a:lnSpc>
            </a:pPr>
            <a:r>
              <a:rPr lang="es-ES_tradnl" dirty="0" smtClean="0"/>
              <a:t>El </a:t>
            </a:r>
            <a:r>
              <a:rPr lang="es-ES_tradnl" dirty="0"/>
              <a:t>redimensionado es "CPU and </a:t>
            </a:r>
            <a:r>
              <a:rPr lang="es-ES_tradnl" dirty="0" err="1"/>
              <a:t>memory</a:t>
            </a:r>
            <a:r>
              <a:rPr lang="es-ES_tradnl" dirty="0"/>
              <a:t> </a:t>
            </a:r>
            <a:r>
              <a:rPr lang="es-ES_tradnl" dirty="0" err="1"/>
              <a:t>intensive</a:t>
            </a:r>
            <a:r>
              <a:rPr lang="es-ES_tradnl" dirty="0"/>
              <a:t>" por parte del </a:t>
            </a:r>
            <a:r>
              <a:rPr lang="es-ES_tradnl" dirty="0" smtClean="0"/>
              <a:t>navegador.</a:t>
            </a:r>
          </a:p>
          <a:p>
            <a:pPr>
              <a:lnSpc>
                <a:spcPct val="150000"/>
              </a:lnSpc>
            </a:pPr>
            <a:r>
              <a:rPr lang="es-ES_tradnl" dirty="0" smtClean="0"/>
              <a:t>Utilizar </a:t>
            </a:r>
            <a:r>
              <a:rPr lang="es-ES_tradnl" dirty="0"/>
              <a:t>Media </a:t>
            </a:r>
            <a:r>
              <a:rPr lang="es-ES_tradnl" dirty="0" err="1"/>
              <a:t>Queries</a:t>
            </a:r>
            <a:r>
              <a:rPr lang="es-ES_tradnl" dirty="0"/>
              <a:t> para servir distintas imágenes no es lo ideal (aunque las escondamos vía CSS muchos navegadores las descargan de todos modos</a:t>
            </a:r>
            <a:r>
              <a:rPr lang="es-ES_tradnl" dirty="0" smtClean="0"/>
              <a:t>).</a:t>
            </a:r>
          </a:p>
          <a:p>
            <a:pPr>
              <a:lnSpc>
                <a:spcPct val="150000"/>
              </a:lnSpc>
            </a:pPr>
            <a:r>
              <a:rPr lang="es-ES_tradnl" dirty="0" smtClean="0"/>
              <a:t>Media </a:t>
            </a:r>
            <a:r>
              <a:rPr lang="es-ES_tradnl" dirty="0" err="1"/>
              <a:t>Queries</a:t>
            </a:r>
            <a:r>
              <a:rPr lang="es-ES_tradnl" dirty="0"/>
              <a:t> no optimizan el HTML o el JavaScript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5226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Imágenes flexibles</a:t>
            </a:r>
            <a:endParaRPr lang="es-ES_tradnl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4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Imágenes flexibles</a:t>
            </a:r>
            <a:endParaRPr lang="es-ES_tradnl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img</a:t>
            </a:r>
            <a:r>
              <a:rPr lang="en-US" dirty="0"/>
              <a:t> { max-width: 100%;} </a:t>
            </a:r>
            <a:endParaRPr lang="en-US" dirty="0"/>
          </a:p>
          <a:p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098" y="2459418"/>
            <a:ext cx="7322173" cy="425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srcset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9848" y="2121408"/>
            <a:ext cx="10833118" cy="405079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1800" dirty="0"/>
              <a:t>&lt;</a:t>
            </a:r>
            <a:r>
              <a:rPr lang="es-ES_tradnl" sz="1800" dirty="0" err="1"/>
              <a:t>img</a:t>
            </a:r>
            <a:r>
              <a:rPr lang="es-ES_tradnl" sz="1800" dirty="0"/>
              <a:t> </a:t>
            </a:r>
            <a:r>
              <a:rPr lang="es-ES_tradnl" sz="1800" dirty="0" err="1"/>
              <a:t>srcset</a:t>
            </a:r>
            <a:r>
              <a:rPr lang="es-ES_tradnl" sz="1800" dirty="0"/>
              <a:t>=</a:t>
            </a:r>
            <a:r>
              <a:rPr lang="es-ES_tradnl" sz="1800" dirty="0"/>
              <a:t>"</a:t>
            </a:r>
            <a:r>
              <a:rPr lang="es-ES_tradnl" sz="1800" dirty="0" err="1"/>
              <a:t>image-b.jpg</a:t>
            </a:r>
            <a:r>
              <a:rPr lang="es-ES_tradnl" sz="1800" dirty="0"/>
              <a:t>"</a:t>
            </a:r>
            <a:r>
              <a:rPr lang="es-ES_tradnl" sz="1800" dirty="0"/>
              <a:t> </a:t>
            </a:r>
            <a:r>
              <a:rPr lang="es-ES_tradnl" sz="1800" dirty="0" err="1"/>
              <a:t>src</a:t>
            </a:r>
            <a:r>
              <a:rPr lang="es-ES_tradnl" sz="1800" dirty="0"/>
              <a:t>=</a:t>
            </a:r>
            <a:r>
              <a:rPr lang="es-ES_tradnl" sz="1800" dirty="0"/>
              <a:t>"</a:t>
            </a:r>
            <a:r>
              <a:rPr lang="es-ES_tradnl" sz="1800" dirty="0" err="1"/>
              <a:t>image-a.jpg</a:t>
            </a:r>
            <a:r>
              <a:rPr lang="es-ES_tradnl" sz="1800" dirty="0"/>
              <a:t>"</a:t>
            </a:r>
            <a:r>
              <a:rPr lang="es-ES_tradnl" sz="1800" dirty="0"/>
              <a:t> </a:t>
            </a:r>
            <a:r>
              <a:rPr lang="es-ES_tradnl" sz="1800" dirty="0" err="1"/>
              <a:t>alt</a:t>
            </a:r>
            <a:r>
              <a:rPr lang="es-ES_tradnl" sz="1800" dirty="0"/>
              <a:t>=</a:t>
            </a:r>
            <a:r>
              <a:rPr lang="es-ES_tradnl" sz="1800" dirty="0"/>
              <a:t>"</a:t>
            </a:r>
            <a:r>
              <a:rPr lang="es-ES_tradnl" sz="1800" dirty="0" err="1"/>
              <a:t>an</a:t>
            </a:r>
            <a:r>
              <a:rPr lang="es-ES_tradnl" sz="1800" dirty="0"/>
              <a:t> </a:t>
            </a:r>
            <a:r>
              <a:rPr lang="es-ES_tradnl" sz="1800" dirty="0" err="1"/>
              <a:t>image</a:t>
            </a:r>
            <a:r>
              <a:rPr lang="es-ES_tradnl" sz="1800" dirty="0"/>
              <a:t>"</a:t>
            </a:r>
            <a:r>
              <a:rPr lang="es-ES_tradnl" sz="1800" dirty="0"/>
              <a:t> </a:t>
            </a:r>
            <a:r>
              <a:rPr lang="es-ES_tradnl" sz="1800" dirty="0" smtClean="0"/>
              <a:t>/&gt; </a:t>
            </a:r>
            <a:r>
              <a:rPr lang="es-ES_tradnl" sz="1800" dirty="0" smtClean="0">
                <a:solidFill>
                  <a:srgbClr val="FF0000"/>
                </a:solidFill>
              </a:rPr>
              <a:t>-- </a:t>
            </a:r>
            <a:r>
              <a:rPr lang="es-ES_tradnl" sz="1800" dirty="0" err="1" smtClean="0">
                <a:solidFill>
                  <a:srgbClr val="FF0000"/>
                </a:solidFill>
              </a:rPr>
              <a:t>imageb.jpg</a:t>
            </a:r>
            <a:r>
              <a:rPr lang="es-ES_tradnl" sz="1800" dirty="0" smtClean="0">
                <a:solidFill>
                  <a:srgbClr val="FF0000"/>
                </a:solidFill>
              </a:rPr>
              <a:t> es mostrada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_tradnl" dirty="0"/>
              <a:t>&lt;</a:t>
            </a:r>
            <a:r>
              <a:rPr lang="es-ES_tradnl" dirty="0" err="1"/>
              <a:t>img</a:t>
            </a:r>
            <a:r>
              <a:rPr lang="es-ES_tradnl" dirty="0"/>
              <a:t> </a:t>
            </a:r>
            <a:r>
              <a:rPr lang="es-ES_tradnl" dirty="0" err="1"/>
              <a:t>srcset</a:t>
            </a:r>
            <a:r>
              <a:rPr lang="es-ES_tradnl" dirty="0"/>
              <a:t>=</a:t>
            </a:r>
            <a:r>
              <a:rPr lang="es-ES_tradnl" dirty="0"/>
              <a:t>"retina-</a:t>
            </a:r>
            <a:r>
              <a:rPr lang="es-ES_tradnl" dirty="0" err="1"/>
              <a:t>image.jpg</a:t>
            </a:r>
            <a:r>
              <a:rPr lang="es-ES_tradnl" dirty="0"/>
              <a:t> 2x"</a:t>
            </a:r>
            <a:r>
              <a:rPr lang="es-ES_tradnl" dirty="0"/>
              <a:t> </a:t>
            </a:r>
            <a:r>
              <a:rPr lang="es-ES_tradnl" dirty="0" err="1"/>
              <a:t>src</a:t>
            </a:r>
            <a:r>
              <a:rPr lang="es-ES_tradnl" dirty="0"/>
              <a:t>=</a:t>
            </a:r>
            <a:r>
              <a:rPr lang="es-ES_tradnl" dirty="0"/>
              <a:t>"</a:t>
            </a:r>
            <a:r>
              <a:rPr lang="es-ES_tradnl" dirty="0" err="1"/>
              <a:t>image.jpg</a:t>
            </a:r>
            <a:r>
              <a:rPr lang="es-ES_tradnl" dirty="0"/>
              <a:t>"</a:t>
            </a:r>
            <a:r>
              <a:rPr lang="es-ES_tradnl" dirty="0"/>
              <a:t> </a:t>
            </a:r>
            <a:r>
              <a:rPr lang="es-ES_tradnl" dirty="0" err="1"/>
              <a:t>alt</a:t>
            </a:r>
            <a:r>
              <a:rPr lang="es-ES_tradnl" dirty="0"/>
              <a:t>=</a:t>
            </a:r>
            <a:r>
              <a:rPr lang="es-ES_tradnl" dirty="0"/>
              <a:t>"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"</a:t>
            </a:r>
            <a:r>
              <a:rPr lang="es-ES_tradnl" dirty="0"/>
              <a:t> </a:t>
            </a:r>
            <a:r>
              <a:rPr lang="es-ES_tradnl" dirty="0" smtClean="0"/>
              <a:t>/&gt; </a:t>
            </a:r>
            <a:r>
              <a:rPr lang="es-ES_tradnl" dirty="0">
                <a:solidFill>
                  <a:srgbClr val="FF0000"/>
                </a:solidFill>
              </a:rPr>
              <a:t>-- x-descriptor</a:t>
            </a:r>
            <a:endParaRPr lang="es-ES_tradnl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s-ES_tradnl" dirty="0"/>
              <a:t>&lt;</a:t>
            </a:r>
            <a:r>
              <a:rPr lang="es-ES_tradnl" dirty="0" err="1"/>
              <a:t>img</a:t>
            </a:r>
            <a:r>
              <a:rPr lang="es-ES_tradnl" dirty="0"/>
              <a:t> </a:t>
            </a:r>
            <a:r>
              <a:rPr lang="es-ES_tradnl" dirty="0" err="1"/>
              <a:t>srcset</a:t>
            </a:r>
            <a:r>
              <a:rPr lang="es-ES_tradnl" dirty="0"/>
              <a:t>=</a:t>
            </a:r>
            <a:r>
              <a:rPr lang="es-ES_tradnl" dirty="0"/>
              <a:t>"</a:t>
            </a:r>
            <a:r>
              <a:rPr lang="es-ES_tradnl" dirty="0" err="1"/>
              <a:t>huge-image.jpg</a:t>
            </a:r>
            <a:r>
              <a:rPr lang="es-ES_tradnl" dirty="0"/>
              <a:t> 3x, retina-</a:t>
            </a:r>
            <a:r>
              <a:rPr lang="es-ES_tradnl" dirty="0" err="1"/>
              <a:t>image</a:t>
            </a:r>
            <a:r>
              <a:rPr lang="es-ES_tradnl" dirty="0"/>
              <a:t> 2x, </a:t>
            </a:r>
            <a:r>
              <a:rPr lang="es-ES_tradnl" dirty="0" err="1"/>
              <a:t>moderate-image</a:t>
            </a:r>
            <a:r>
              <a:rPr lang="es-ES_tradnl" dirty="0"/>
              <a:t> 1.5x"</a:t>
            </a:r>
            <a:r>
              <a:rPr lang="es-ES_tradnl" dirty="0"/>
              <a:t> </a:t>
            </a:r>
            <a:r>
              <a:rPr lang="es-ES_tradnl" dirty="0" err="1"/>
              <a:t>src</a:t>
            </a:r>
            <a:r>
              <a:rPr lang="es-ES_tradnl" dirty="0"/>
              <a:t>=</a:t>
            </a:r>
            <a:r>
              <a:rPr lang="es-ES_tradnl" dirty="0"/>
              <a:t>"</a:t>
            </a:r>
            <a:r>
              <a:rPr lang="es-ES_tradnl" dirty="0" err="1"/>
              <a:t>image.jpg</a:t>
            </a:r>
            <a:r>
              <a:rPr lang="es-ES_tradnl" dirty="0"/>
              <a:t>"</a:t>
            </a:r>
            <a:r>
              <a:rPr lang="es-ES_tradnl" dirty="0"/>
              <a:t> </a:t>
            </a:r>
            <a:r>
              <a:rPr lang="es-ES_tradnl" dirty="0" err="1"/>
              <a:t>alt</a:t>
            </a:r>
            <a:r>
              <a:rPr lang="es-ES_tradnl" dirty="0"/>
              <a:t>=</a:t>
            </a:r>
            <a:r>
              <a:rPr lang="es-ES_tradnl" dirty="0"/>
              <a:t>"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"</a:t>
            </a:r>
            <a:r>
              <a:rPr lang="es-ES_tradnl" dirty="0"/>
              <a:t> </a:t>
            </a:r>
            <a:r>
              <a:rPr lang="es-ES_tradnl" dirty="0" smtClean="0"/>
              <a:t>/&gt;</a:t>
            </a:r>
          </a:p>
          <a:p>
            <a:endParaRPr lang="es-ES_tradnl" dirty="0" smtClean="0"/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2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Picture </a:t>
            </a:r>
            <a:r>
              <a:rPr lang="es-ES_tradnl" dirty="0" err="1" smtClean="0"/>
              <a:t>element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/>
              <a:t>&lt;</a:t>
            </a:r>
            <a:r>
              <a:rPr lang="es-ES_tradnl" dirty="0" err="1"/>
              <a:t>picture</a:t>
            </a:r>
            <a:r>
              <a:rPr lang="es-ES_tradnl" dirty="0" smtClean="0"/>
              <a:t>&gt;</a:t>
            </a:r>
          </a:p>
          <a:p>
            <a:pPr marL="0" indent="0">
              <a:buNone/>
            </a:pPr>
            <a:r>
              <a:rPr lang="es-ES_tradnl" dirty="0"/>
              <a:t>	</a:t>
            </a:r>
            <a:r>
              <a:rPr lang="es-ES_tradnl" dirty="0" smtClean="0"/>
              <a:t>&lt;</a:t>
            </a:r>
            <a:r>
              <a:rPr lang="es-ES_tradnl" dirty="0" err="1"/>
              <a:t>source</a:t>
            </a:r>
            <a:r>
              <a:rPr lang="es-ES_tradnl" dirty="0"/>
              <a:t> media="</a:t>
            </a:r>
            <a:r>
              <a:rPr lang="es-ES_tradnl" dirty="0" err="1"/>
              <a:t>orientation:landscape</a:t>
            </a:r>
            <a:r>
              <a:rPr lang="es-ES_tradnl" dirty="0"/>
              <a:t>" </a:t>
            </a:r>
            <a:r>
              <a:rPr lang="es-ES_tradnl" dirty="0" err="1"/>
              <a:t>srcset</a:t>
            </a:r>
            <a:r>
              <a:rPr lang="es-ES_tradnl" dirty="0"/>
              <a:t>="horizontal-</a:t>
            </a:r>
            <a:r>
              <a:rPr lang="es-ES_tradnl" dirty="0" err="1"/>
              <a:t>image.jpg</a:t>
            </a:r>
            <a:r>
              <a:rPr lang="es-ES_tradnl" dirty="0"/>
              <a:t>" </a:t>
            </a:r>
            <a:r>
              <a:rPr lang="es-ES_tradnl" dirty="0" smtClean="0"/>
              <a:t>/&gt;</a:t>
            </a:r>
          </a:p>
          <a:p>
            <a:pPr marL="0" indent="0">
              <a:buNone/>
            </a:pPr>
            <a:r>
              <a:rPr lang="es-ES_tradnl" dirty="0"/>
              <a:t>	</a:t>
            </a:r>
            <a:r>
              <a:rPr lang="es-ES_tradnl" dirty="0" smtClean="0"/>
              <a:t>&lt;</a:t>
            </a:r>
            <a:r>
              <a:rPr lang="es-ES_tradnl" dirty="0" err="1"/>
              <a:t>source</a:t>
            </a:r>
            <a:r>
              <a:rPr lang="es-ES_tradnl" dirty="0"/>
              <a:t> media="</a:t>
            </a:r>
            <a:r>
              <a:rPr lang="es-ES_tradnl" dirty="0" err="1"/>
              <a:t>orientation:portrait</a:t>
            </a:r>
            <a:r>
              <a:rPr lang="es-ES_tradnl" dirty="0"/>
              <a:t>" </a:t>
            </a:r>
            <a:r>
              <a:rPr lang="es-ES_tradnl" dirty="0" err="1"/>
              <a:t>srcset</a:t>
            </a:r>
            <a:r>
              <a:rPr lang="es-ES_tradnl" dirty="0"/>
              <a:t>="vertical-</a:t>
            </a:r>
            <a:r>
              <a:rPr lang="es-ES_tradnl" dirty="0" err="1"/>
              <a:t>image.jpg</a:t>
            </a:r>
            <a:r>
              <a:rPr lang="es-ES_tradnl" dirty="0"/>
              <a:t>" </a:t>
            </a:r>
            <a:r>
              <a:rPr lang="es-ES_tradnl" dirty="0" smtClean="0"/>
              <a:t>/&gt;</a:t>
            </a:r>
          </a:p>
          <a:p>
            <a:pPr marL="0" indent="0">
              <a:buNone/>
            </a:pPr>
            <a:r>
              <a:rPr lang="es-ES_tradnl" dirty="0"/>
              <a:t>	</a:t>
            </a:r>
            <a:r>
              <a:rPr lang="es-ES_tradnl" dirty="0" smtClean="0"/>
              <a:t>&lt;</a:t>
            </a:r>
            <a:r>
              <a:rPr lang="es-ES_tradnl" dirty="0" err="1"/>
              <a:t>img</a:t>
            </a:r>
            <a:r>
              <a:rPr lang="es-ES_tradnl" dirty="0"/>
              <a:t> </a:t>
            </a:r>
            <a:r>
              <a:rPr lang="es-ES_tradnl" dirty="0" err="1"/>
              <a:t>src</a:t>
            </a:r>
            <a:r>
              <a:rPr lang="es-ES_tradnl" dirty="0"/>
              <a:t>="</a:t>
            </a:r>
            <a:r>
              <a:rPr lang="es-ES_tradnl" dirty="0" err="1"/>
              <a:t>image.jpg</a:t>
            </a:r>
            <a:r>
              <a:rPr lang="es-ES_tradnl" dirty="0"/>
              <a:t>" </a:t>
            </a:r>
            <a:r>
              <a:rPr lang="es-ES_tradnl" dirty="0" err="1"/>
              <a:t>alt</a:t>
            </a:r>
            <a:r>
              <a:rPr lang="es-ES_tradnl" dirty="0"/>
              <a:t>="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" </a:t>
            </a:r>
            <a:r>
              <a:rPr lang="es-ES_tradnl" dirty="0" smtClean="0"/>
              <a:t>/&gt;</a:t>
            </a:r>
          </a:p>
          <a:p>
            <a:pPr marL="0" indent="0">
              <a:buNone/>
            </a:pPr>
            <a:r>
              <a:rPr lang="es-ES_tradnl" dirty="0" smtClean="0"/>
              <a:t>&lt;/</a:t>
            </a:r>
            <a:r>
              <a:rPr lang="es-ES_tradnl" dirty="0" err="1"/>
              <a:t>picture</a:t>
            </a:r>
            <a:r>
              <a:rPr lang="es-ES_tradnl" dirty="0"/>
              <a:t>&gt;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44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54" y="1233651"/>
            <a:ext cx="4366584" cy="418968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39959" y="2205109"/>
            <a:ext cx="3200400" cy="2246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40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 Extra Bold" charset="0"/>
                <a:ea typeface="Rockwell Extra Bold" charset="0"/>
                <a:cs typeface="Rockwell Extra Bold" charset="0"/>
              </a:rPr>
              <a:t>Polyfill</a:t>
            </a:r>
            <a:endParaRPr lang="es-ES_tradnl" sz="40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 Extra Bold" charset="0"/>
              <a:ea typeface="Rockwell Extra Bold" charset="0"/>
              <a:cs typeface="Rockwell Extra Bold" charset="0"/>
            </a:endParaRPr>
          </a:p>
          <a:p>
            <a:r>
              <a:rPr lang="es-ES_tradnl" sz="2000" b="1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ckwell Extra Bold" charset="0"/>
                <a:cs typeface="Rockwell Extra Bold" charset="0"/>
              </a:rPr>
              <a:t>Picturefill</a:t>
            </a:r>
            <a:endParaRPr lang="es-ES_tradnl" sz="2000" b="1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ckwell Extra Bold" charset="0"/>
              <a:cs typeface="Rockwell Extra Bold" charset="0"/>
            </a:endParaRPr>
          </a:p>
          <a:p>
            <a:r>
              <a:rPr lang="es-ES_tradnl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ckwell Extra Bold" charset="0"/>
                <a:cs typeface="Rockwell Extra Bold" charset="0"/>
              </a:rPr>
              <a:t>A RESPONSIVE IMAGE POLYFILL</a:t>
            </a:r>
          </a:p>
          <a:p>
            <a:endParaRPr lang="es-ES_tradnl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74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frameworks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03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Arquitectura </a:t>
            </a:r>
            <a:r>
              <a:rPr lang="es-ES_tradnl" dirty="0" err="1" smtClean="0"/>
              <a:t>Responsive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Actualmente, nosotros </a:t>
            </a:r>
            <a:r>
              <a:rPr lang="es-ES_tradnl" dirty="0"/>
              <a:t>diseñamos para más dispositivos que </a:t>
            </a:r>
            <a:r>
              <a:rPr lang="es-ES_tradnl" dirty="0" smtClean="0"/>
              <a:t>nunca.</a:t>
            </a:r>
          </a:p>
          <a:p>
            <a:r>
              <a:rPr lang="es-ES_tradnl" dirty="0" smtClean="0"/>
              <a:t>Cada </a:t>
            </a:r>
            <a:r>
              <a:rPr lang="es-ES_tradnl" dirty="0"/>
              <a:t>medio es distinto (ancho mínimo de pantalla, densidad de pixel, n° de colores, fuentes, navegador…)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3308795"/>
            <a:ext cx="6067426" cy="31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2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83" y="684049"/>
            <a:ext cx="3362215" cy="26897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179" y="684049"/>
            <a:ext cx="5982404" cy="29059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110" y="4652360"/>
            <a:ext cx="5358524" cy="92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2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Responsive</a:t>
            </a:r>
            <a:r>
              <a:rPr lang="es-ES_tradnl" dirty="0" smtClean="0"/>
              <a:t> web </a:t>
            </a:r>
            <a:r>
              <a:rPr lang="es-ES_tradnl" dirty="0" err="1" smtClean="0"/>
              <a:t>design</a:t>
            </a:r>
            <a:r>
              <a:rPr lang="es-ES_tradnl" dirty="0" smtClean="0"/>
              <a:t> no es…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 smtClean="0"/>
              <a:t>No es un lenguaje de </a:t>
            </a:r>
            <a:r>
              <a:rPr lang="es-ES_tradnl" dirty="0" err="1" smtClean="0"/>
              <a:t>programaci</a:t>
            </a:r>
            <a:r>
              <a:rPr lang="es-ES" dirty="0" err="1" smtClean="0"/>
              <a:t>ó</a:t>
            </a:r>
            <a:r>
              <a:rPr lang="es-ES_tradnl" dirty="0" smtClean="0"/>
              <a:t>n.</a:t>
            </a:r>
          </a:p>
          <a:p>
            <a:pPr>
              <a:lnSpc>
                <a:spcPct val="150000"/>
              </a:lnSpc>
            </a:pPr>
            <a:r>
              <a:rPr lang="es-ES_tradnl" dirty="0" smtClean="0"/>
              <a:t>No es un </a:t>
            </a:r>
            <a:r>
              <a:rPr lang="es-ES_tradnl" dirty="0" err="1" smtClean="0"/>
              <a:t>framework</a:t>
            </a:r>
            <a:r>
              <a:rPr lang="es-ES_tradnl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s-ES_tradnl" dirty="0" smtClean="0"/>
              <a:t>No es una web móvil ya </a:t>
            </a:r>
            <a:r>
              <a:rPr lang="es-ES_tradnl" dirty="0"/>
              <a:t>que los contenidos y </a:t>
            </a:r>
            <a:r>
              <a:rPr lang="es-ES_tradnl" dirty="0" smtClean="0"/>
              <a:t>rendimiento del sitio no </a:t>
            </a:r>
            <a:r>
              <a:rPr lang="es-ES_tradnl" dirty="0"/>
              <a:t>están </a:t>
            </a:r>
            <a:r>
              <a:rPr lang="es-ES_tradnl" dirty="0" smtClean="0"/>
              <a:t>optimizados.</a:t>
            </a:r>
          </a:p>
          <a:p>
            <a:pPr>
              <a:lnSpc>
                <a:spcPct val="150000"/>
              </a:lnSpc>
            </a:pPr>
            <a:r>
              <a:rPr lang="es-ES_tradnl" dirty="0" smtClean="0"/>
              <a:t>Para </a:t>
            </a:r>
            <a:r>
              <a:rPr lang="es-ES_tradnl" dirty="0"/>
              <a:t>hacer una web móvil deberíamos usar </a:t>
            </a:r>
            <a:r>
              <a:rPr lang="es-ES_tradnl" dirty="0" err="1" smtClean="0"/>
              <a:t>tecnicas</a:t>
            </a:r>
            <a:r>
              <a:rPr lang="es-ES_tradnl" dirty="0" smtClean="0"/>
              <a:t> del lado para </a:t>
            </a:r>
            <a:r>
              <a:rPr lang="es-ES_tradnl" dirty="0"/>
              <a:t>servir los contenidos </a:t>
            </a:r>
            <a:r>
              <a:rPr lang="es-ES_tradnl" dirty="0" smtClean="0"/>
              <a:t>adecuados (Imágenes mas pequeñas, textos mas cortos, </a:t>
            </a:r>
            <a:r>
              <a:rPr lang="es-ES_tradnl" dirty="0" err="1" smtClean="0"/>
              <a:t>etc</a:t>
            </a:r>
            <a:r>
              <a:rPr lang="es-ES_tradnl" dirty="0" smtClean="0"/>
              <a:t>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151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0543"/>
          <a:stretch/>
        </p:blipFill>
        <p:spPr>
          <a:xfrm>
            <a:off x="1209675" y="387349"/>
            <a:ext cx="9888218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7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330200"/>
            <a:ext cx="8255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29703"/>
          <a:stretch/>
        </p:blipFill>
        <p:spPr>
          <a:xfrm>
            <a:off x="2092325" y="1057274"/>
            <a:ext cx="8302730" cy="45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Viewport</a:t>
            </a:r>
            <a:endParaRPr lang="es-ES_tradnl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416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Viewport</a:t>
            </a:r>
            <a:endParaRPr lang="es-ES_tradnl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Zona visible del navegador </a:t>
            </a:r>
          </a:p>
          <a:p>
            <a:r>
              <a:rPr lang="es-ES_tradnl" dirty="0"/>
              <a:t>Por defecto, navegadores muestran sitio completo </a:t>
            </a:r>
          </a:p>
          <a:p>
            <a:r>
              <a:rPr lang="es-ES_tradnl" dirty="0"/>
              <a:t>Gracias a la meta </a:t>
            </a:r>
            <a:r>
              <a:rPr lang="es-ES_tradnl" dirty="0" err="1"/>
              <a:t>viewport</a:t>
            </a:r>
            <a:r>
              <a:rPr lang="es-ES_tradnl" dirty="0"/>
              <a:t> </a:t>
            </a:r>
            <a:r>
              <a:rPr lang="es-ES_tradnl" dirty="0" smtClean="0"/>
              <a:t>podemos definir: 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meta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viewport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content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width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device-width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initial-scale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=1,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maximum-scale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=1"&gt;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52409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Tipo de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187</TotalTime>
  <Words>546</Words>
  <Application>Microsoft Macintosh PowerPoint</Application>
  <PresentationFormat>Panorámica</PresentationFormat>
  <Paragraphs>79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Calibri</vt:lpstr>
      <vt:lpstr>Consolas</vt:lpstr>
      <vt:lpstr>Rockwell</vt:lpstr>
      <vt:lpstr>Rockwell Condensed</vt:lpstr>
      <vt:lpstr>Rockwell Extra Bold</vt:lpstr>
      <vt:lpstr>Wingdings</vt:lpstr>
      <vt:lpstr>Tipo de madera</vt:lpstr>
      <vt:lpstr>Responsive Web Design</vt:lpstr>
      <vt:lpstr>Que es responsive web design?</vt:lpstr>
      <vt:lpstr>Arquitectura Responsive</vt:lpstr>
      <vt:lpstr>Responsive web design no es…</vt:lpstr>
      <vt:lpstr>Presentación de PowerPoint</vt:lpstr>
      <vt:lpstr>Presentación de PowerPoint</vt:lpstr>
      <vt:lpstr>Presentación de PowerPoint</vt:lpstr>
      <vt:lpstr>Viewport</vt:lpstr>
      <vt:lpstr>Viewport</vt:lpstr>
      <vt:lpstr>Presentación de PowerPoint</vt:lpstr>
      <vt:lpstr>Layouts flexibles</vt:lpstr>
      <vt:lpstr>Tipos de layout</vt:lpstr>
      <vt:lpstr>GRID View</vt:lpstr>
      <vt:lpstr>Grid VIEW</vt:lpstr>
      <vt:lpstr>Media Queries</vt:lpstr>
      <vt:lpstr>Problemas en layouts flexibles</vt:lpstr>
      <vt:lpstr>La solución</vt:lpstr>
      <vt:lpstr>Que son y para que sirven?</vt:lpstr>
      <vt:lpstr>En que consiste?</vt:lpstr>
      <vt:lpstr>Como se lo utiliza?</vt:lpstr>
      <vt:lpstr>Que se puede detectar?</vt:lpstr>
      <vt:lpstr>Mobile first</vt:lpstr>
      <vt:lpstr>A tomar en cuenta</vt:lpstr>
      <vt:lpstr>Imágenes flexibles</vt:lpstr>
      <vt:lpstr>Imágenes flexibles</vt:lpstr>
      <vt:lpstr>srcset</vt:lpstr>
      <vt:lpstr>Picture element</vt:lpstr>
      <vt:lpstr>Presentación de PowerPoint</vt:lpstr>
      <vt:lpstr>frameworks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Web Design</dc:title>
  <dc:creator>Marco Antonio Calderon  Arguello</dc:creator>
  <cp:lastModifiedBy>Marco Antonio Calderon  Arguello</cp:lastModifiedBy>
  <cp:revision>14</cp:revision>
  <dcterms:created xsi:type="dcterms:W3CDTF">2016-06-13T07:04:08Z</dcterms:created>
  <dcterms:modified xsi:type="dcterms:W3CDTF">2016-06-13T10:11:32Z</dcterms:modified>
</cp:coreProperties>
</file>